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7" r:id="rId2"/>
    <p:sldId id="256" r:id="rId3"/>
    <p:sldId id="257" r:id="rId4"/>
    <p:sldId id="258" r:id="rId5"/>
    <p:sldId id="268" r:id="rId6"/>
    <p:sldId id="259" r:id="rId7"/>
    <p:sldId id="260" r:id="rId8"/>
    <p:sldId id="261" r:id="rId9"/>
    <p:sldId id="262" r:id="rId10"/>
    <p:sldId id="264" r:id="rId11"/>
    <p:sldId id="265" r:id="rId12"/>
    <p:sldId id="269" r:id="rId13"/>
    <p:sldId id="270" r:id="rId14"/>
    <p:sldId id="271" r:id="rId15"/>
    <p:sldId id="272" r:id="rId16"/>
    <p:sldId id="273" r:id="rId17"/>
    <p:sldId id="274" r:id="rId18"/>
    <p:sldId id="275" r:id="rId19"/>
    <p:sldId id="266"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27908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247131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695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06864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699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55531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66125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7115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277215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7B1543-99BA-4394-AF10-25CAC7F36B8A}" type="datetimeFigureOut">
              <a:rPr lang="ru-RU" smtClean="0"/>
              <a:t>24.11.2021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79833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7B1543-99BA-4394-AF10-25CAC7F36B8A}" type="datetimeFigureOut">
              <a:rPr lang="ru-RU" smtClean="0"/>
              <a:t>24.11.2021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337303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7B1543-99BA-4394-AF10-25CAC7F36B8A}" type="datetimeFigureOut">
              <a:rPr lang="ru-RU" smtClean="0"/>
              <a:t>24.11.2021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89637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7B1543-99BA-4394-AF10-25CAC7F36B8A}" type="datetimeFigureOut">
              <a:rPr lang="ru-RU" smtClean="0"/>
              <a:t>24.11.2021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213941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B1543-99BA-4394-AF10-25CAC7F36B8A}" type="datetimeFigureOut">
              <a:rPr lang="ru-RU" smtClean="0"/>
              <a:t>24.11.2021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107650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7B1543-99BA-4394-AF10-25CAC7F36B8A}" type="datetimeFigureOut">
              <a:rPr lang="ru-RU" smtClean="0"/>
              <a:t>24.11.2021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375700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7B1543-99BA-4394-AF10-25CAC7F36B8A}" type="datetimeFigureOut">
              <a:rPr lang="ru-RU" smtClean="0"/>
              <a:t>24.11.2021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A7E4E-F86D-4F3E-8736-F9BAB539E92E}" type="slidenum">
              <a:rPr lang="ru-RU" smtClean="0"/>
              <a:t>‹#›</a:t>
            </a:fld>
            <a:endParaRPr lang="ru-RU"/>
          </a:p>
        </p:txBody>
      </p:sp>
    </p:spTree>
    <p:extLst>
      <p:ext uri="{BB962C8B-B14F-4D97-AF65-F5344CB8AC3E}">
        <p14:creationId xmlns:p14="http://schemas.microsoft.com/office/powerpoint/2010/main" val="25503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B1543-99BA-4394-AF10-25CAC7F36B8A}" type="datetimeFigureOut">
              <a:rPr lang="ru-RU" smtClean="0"/>
              <a:t>24.11.2021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6A7E4E-F86D-4F3E-8736-F9BAB539E92E}" type="slidenum">
              <a:rPr lang="ru-RU" smtClean="0"/>
              <a:t>‹#›</a:t>
            </a:fld>
            <a:endParaRPr lang="ru-RU"/>
          </a:p>
        </p:txBody>
      </p:sp>
    </p:spTree>
    <p:extLst>
      <p:ext uri="{BB962C8B-B14F-4D97-AF65-F5344CB8AC3E}">
        <p14:creationId xmlns:p14="http://schemas.microsoft.com/office/powerpoint/2010/main" val="29579765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4359" y="1274555"/>
            <a:ext cx="7766936" cy="1646302"/>
          </a:xfrm>
        </p:spPr>
        <p:txBody>
          <a:bodyPr>
            <a:normAutofit fontScale="90000"/>
          </a:bodyPr>
          <a:lstStyle/>
          <a:p>
            <a:r>
              <a:rPr lang="ru-RU" dirty="0" smtClean="0">
                <a:solidFill>
                  <a:srgbClr val="C00000"/>
                </a:solidFill>
                <a:latin typeface="Arial Black" panose="020B0A04020102020204" pitchFamily="34" charset="0"/>
              </a:rPr>
              <a:t>Чем занять ребёнка</a:t>
            </a:r>
            <a:br>
              <a:rPr lang="ru-RU" dirty="0" smtClean="0">
                <a:solidFill>
                  <a:srgbClr val="C00000"/>
                </a:solidFill>
                <a:latin typeface="Arial Black" panose="020B0A04020102020204" pitchFamily="34" charset="0"/>
              </a:rPr>
            </a:br>
            <a:r>
              <a:rPr lang="ru-RU" dirty="0" smtClean="0">
                <a:solidFill>
                  <a:srgbClr val="C00000"/>
                </a:solidFill>
                <a:latin typeface="Arial Black" panose="020B0A04020102020204" pitchFamily="34" charset="0"/>
              </a:rPr>
              <a:t>дома и в детском саду</a:t>
            </a:r>
            <a:endParaRPr lang="ru-RU" dirty="0">
              <a:solidFill>
                <a:srgbClr val="C00000"/>
              </a:solidFill>
              <a:latin typeface="Arial Black" panose="020B0A04020102020204" pitchFamily="34" charset="0"/>
            </a:endParaRPr>
          </a:p>
        </p:txBody>
      </p:sp>
      <p:sp>
        <p:nvSpPr>
          <p:cNvPr id="3" name="Подзаголовок 2"/>
          <p:cNvSpPr>
            <a:spLocks noGrp="1"/>
          </p:cNvSpPr>
          <p:nvPr>
            <p:ph type="subTitle" idx="1"/>
          </p:nvPr>
        </p:nvSpPr>
        <p:spPr>
          <a:xfrm>
            <a:off x="2231603" y="3495908"/>
            <a:ext cx="7766936" cy="1096899"/>
          </a:xfrm>
        </p:spPr>
        <p:txBody>
          <a:bodyPr>
            <a:normAutofit lnSpcReduction="10000"/>
          </a:bodyPr>
          <a:lstStyle/>
          <a:p>
            <a:r>
              <a:rPr lang="ru-RU" sz="3600" b="1" dirty="0" smtClean="0"/>
              <a:t>(изготовление сенсорной коробки)</a:t>
            </a:r>
            <a:endParaRPr lang="ru-RU" sz="36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30" y="3531766"/>
            <a:ext cx="2936632" cy="2745942"/>
          </a:xfrm>
          <a:prstGeom prst="rect">
            <a:avLst/>
          </a:prstGeom>
        </p:spPr>
      </p:pic>
      <p:sp>
        <p:nvSpPr>
          <p:cNvPr id="5" name="Прямоугольник 4"/>
          <p:cNvSpPr/>
          <p:nvPr/>
        </p:nvSpPr>
        <p:spPr>
          <a:xfrm>
            <a:off x="6115071" y="5446711"/>
            <a:ext cx="5192447" cy="830997"/>
          </a:xfrm>
          <a:prstGeom prst="rect">
            <a:avLst/>
          </a:prstGeom>
        </p:spPr>
        <p:txBody>
          <a:bodyPr wrap="none">
            <a:spAutoFit/>
          </a:bodyPr>
          <a:lstStyle/>
          <a:p>
            <a:r>
              <a:rPr lang="ru-RU" sz="2400" b="1" i="1" dirty="0" smtClean="0"/>
              <a:t>Для заботливых воспитателей </a:t>
            </a:r>
          </a:p>
          <a:p>
            <a:r>
              <a:rPr lang="ru-RU" sz="2400" b="1" i="1" dirty="0" smtClean="0"/>
              <a:t>и любящих родителей</a:t>
            </a:r>
            <a:endParaRPr lang="ru-RU" sz="2400" i="1" dirty="0"/>
          </a:p>
        </p:txBody>
      </p:sp>
    </p:spTree>
    <p:extLst>
      <p:ext uri="{BB962C8B-B14F-4D97-AF65-F5344CB8AC3E}">
        <p14:creationId xmlns:p14="http://schemas.microsoft.com/office/powerpoint/2010/main" val="349199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353" y="1892195"/>
            <a:ext cx="7163211" cy="477237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69" y="127320"/>
            <a:ext cx="6028959" cy="3989311"/>
          </a:xfrm>
          <a:prstGeom prst="rect">
            <a:avLst/>
          </a:prstGeom>
        </p:spPr>
      </p:pic>
      <p:sp>
        <p:nvSpPr>
          <p:cNvPr id="4" name="Прямоугольник 3"/>
          <p:cNvSpPr/>
          <p:nvPr/>
        </p:nvSpPr>
        <p:spPr>
          <a:xfrm>
            <a:off x="6432467" y="469514"/>
            <a:ext cx="6096000" cy="830997"/>
          </a:xfrm>
          <a:prstGeom prst="rect">
            <a:avLst/>
          </a:prstGeom>
        </p:spPr>
        <p:txBody>
          <a:bodyPr>
            <a:spAutoFit/>
          </a:bodyPr>
          <a:lstStyle/>
          <a:p>
            <a:r>
              <a:rPr lang="ru-RU" sz="2400" b="1" dirty="0">
                <a:solidFill>
                  <a:srgbClr val="C00000"/>
                </a:solidFill>
                <a:latin typeface="Arial Black" panose="020B0A04020102020204" pitchFamily="34" charset="0"/>
              </a:rPr>
              <a:t>Образцы сенсорных коробок </a:t>
            </a:r>
          </a:p>
          <a:p>
            <a:r>
              <a:rPr lang="ru-RU" sz="2400" b="1" dirty="0">
                <a:solidFill>
                  <a:srgbClr val="C00000"/>
                </a:solidFill>
                <a:latin typeface="Arial Black" panose="020B0A04020102020204" pitchFamily="34" charset="0"/>
              </a:rPr>
              <a:t>для детей от 3 лет и старше </a:t>
            </a:r>
            <a:endParaRPr lang="ru-RU"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61256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71624" cy="391187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370" y="2418588"/>
            <a:ext cx="5744308" cy="4308231"/>
          </a:xfrm>
          <a:prstGeom prst="rect">
            <a:avLst/>
          </a:prstGeom>
        </p:spPr>
      </p:pic>
      <p:sp>
        <p:nvSpPr>
          <p:cNvPr id="3" name="Прямоугольник 2"/>
          <p:cNvSpPr/>
          <p:nvPr/>
        </p:nvSpPr>
        <p:spPr>
          <a:xfrm>
            <a:off x="898566" y="4447747"/>
            <a:ext cx="6096000" cy="830997"/>
          </a:xfrm>
          <a:prstGeom prst="rect">
            <a:avLst/>
          </a:prstGeom>
        </p:spPr>
        <p:txBody>
          <a:bodyPr>
            <a:spAutoFit/>
          </a:bodyPr>
          <a:lstStyle/>
          <a:p>
            <a:r>
              <a:rPr lang="ru-RU" sz="2400" b="1" dirty="0">
                <a:solidFill>
                  <a:srgbClr val="C00000"/>
                </a:solidFill>
                <a:latin typeface="Arial Black" panose="020B0A04020102020204" pitchFamily="34" charset="0"/>
              </a:rPr>
              <a:t>Образцы сенсорных коробок </a:t>
            </a:r>
          </a:p>
          <a:p>
            <a:r>
              <a:rPr lang="ru-RU" sz="2400" b="1" dirty="0">
                <a:solidFill>
                  <a:srgbClr val="C00000"/>
                </a:solidFill>
                <a:latin typeface="Arial Black" panose="020B0A04020102020204" pitchFamily="34" charset="0"/>
              </a:rPr>
              <a:t>для детей от 3 лет и старше </a:t>
            </a:r>
            <a:endParaRPr lang="ru-RU"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08775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549" y="1752048"/>
            <a:ext cx="9326089" cy="461665"/>
          </a:xfrm>
          <a:prstGeom prst="rect">
            <a:avLst/>
          </a:prstGeom>
        </p:spPr>
        <p:txBody>
          <a:bodyPr wrap="square">
            <a:spAutoFit/>
          </a:bodyPr>
          <a:lstStyle/>
          <a:p>
            <a:pPr marL="342900" indent="-342900">
              <a:buAutoNum type="arabicPeriod"/>
            </a:pPr>
            <a:r>
              <a:rPr lang="ru-RU" sz="2400" dirty="0" smtClean="0">
                <a:latin typeface="Helvetica" panose="020B0604020202020204" pitchFamily="34" charset="0"/>
                <a:cs typeface="Helvetica" panose="020B0604020202020204" pitchFamily="34" charset="0"/>
              </a:rPr>
              <a:t>Возьмите ёмкости (не алюминиевые)  по количеству красок</a:t>
            </a:r>
            <a:endParaRPr lang="ru-RU" sz="2400" dirty="0">
              <a:latin typeface="Helvetica" panose="020B0604020202020204" pitchFamily="34" charset="0"/>
              <a:cs typeface="Helvetica" panose="020B0604020202020204" pitchFamily="34" charset="0"/>
            </a:endParaRPr>
          </a:p>
        </p:txBody>
      </p:sp>
      <p:sp>
        <p:nvSpPr>
          <p:cNvPr id="3" name="Прямоугольник 2"/>
          <p:cNvSpPr/>
          <p:nvPr/>
        </p:nvSpPr>
        <p:spPr>
          <a:xfrm>
            <a:off x="328550" y="338885"/>
            <a:ext cx="9812977" cy="1200329"/>
          </a:xfrm>
          <a:prstGeom prst="rect">
            <a:avLst/>
          </a:prstGeom>
        </p:spPr>
        <p:txBody>
          <a:bodyPr wrap="square">
            <a:spAutoFit/>
          </a:bodyPr>
          <a:lstStyle/>
          <a:p>
            <a:r>
              <a:rPr lang="ru-RU" sz="3600" b="1" dirty="0" smtClean="0">
                <a:solidFill>
                  <a:srgbClr val="FF0000"/>
                </a:solidFill>
                <a:latin typeface="Arial Black" panose="020B0A04020102020204" pitchFamily="34" charset="0"/>
              </a:rPr>
              <a:t>Мастер-класс по изготовлению цветного риса </a:t>
            </a:r>
            <a:endParaRPr lang="ru-RU" sz="3600" b="1" dirty="0">
              <a:solidFill>
                <a:srgbClr val="FF0000"/>
              </a:solidFill>
              <a:latin typeface="Arial Black" panose="020B0A04020102020204" pitchFamily="34" charset="0"/>
            </a:endParaRPr>
          </a:p>
        </p:txBody>
      </p:sp>
      <p:pic>
        <p:nvPicPr>
          <p:cNvPr id="4" name="Picture 2" descr="F:\садик\нод\Сенсорная коробка\20211024_190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792" y="2576945"/>
            <a:ext cx="7136956" cy="40145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862452" y="1658411"/>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416801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28" y="279508"/>
            <a:ext cx="8067303" cy="830997"/>
          </a:xfrm>
          <a:prstGeom prst="rect">
            <a:avLst/>
          </a:prstGeom>
        </p:spPr>
        <p:txBody>
          <a:bodyPr wrap="square">
            <a:spAutoFit/>
          </a:bodyPr>
          <a:lstStyle/>
          <a:p>
            <a:r>
              <a:rPr lang="ru-RU" sz="2400" dirty="0" smtClean="0">
                <a:latin typeface="Helvetica" panose="020B0604020202020204" pitchFamily="34" charset="0"/>
                <a:cs typeface="Helvetica" panose="020B0604020202020204" pitchFamily="34" charset="0"/>
              </a:rPr>
              <a:t>2.Растворите </a:t>
            </a:r>
            <a:r>
              <a:rPr lang="ru-RU" sz="2400" dirty="0">
                <a:latin typeface="Helvetica" panose="020B0604020202020204" pitchFamily="34" charset="0"/>
                <a:cs typeface="Helvetica" panose="020B0604020202020204" pitchFamily="34" charset="0"/>
              </a:rPr>
              <a:t>пищевой краситель в 9 % уксусе с водой в соотношении (1:2)</a:t>
            </a:r>
            <a:endParaRPr lang="ru-RU" sz="2400" dirty="0">
              <a:latin typeface="Helvetica" panose="020B0604020202020204" pitchFamily="34" charset="0"/>
              <a:cs typeface="Helvetica" panose="020B0604020202020204" pitchFamily="34" charset="0"/>
            </a:endParaRPr>
          </a:p>
        </p:txBody>
      </p:sp>
      <p:pic>
        <p:nvPicPr>
          <p:cNvPr id="3" name="Picture 2" descr="F:\садик\нод\Сенсорная коробка\20211024_190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431" y="1652815"/>
            <a:ext cx="8088709" cy="454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6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5428" y="540765"/>
            <a:ext cx="8815450" cy="830997"/>
          </a:xfrm>
          <a:prstGeom prst="rect">
            <a:avLst/>
          </a:prstGeom>
        </p:spPr>
        <p:txBody>
          <a:bodyPr wrap="square">
            <a:spAutoFit/>
          </a:bodyPr>
          <a:lstStyle/>
          <a:p>
            <a:r>
              <a:rPr lang="ru-RU" sz="2400" dirty="0" smtClean="0">
                <a:latin typeface="Helvetica" panose="020B0604020202020204" pitchFamily="34" charset="0"/>
                <a:cs typeface="Helvetica" panose="020B0604020202020204" pitchFamily="34" charset="0"/>
              </a:rPr>
              <a:t>3.Засыпьте </a:t>
            </a:r>
            <a:r>
              <a:rPr lang="ru-RU" sz="2400" dirty="0">
                <a:latin typeface="Helvetica" panose="020B0604020202020204" pitchFamily="34" charset="0"/>
                <a:cs typeface="Helvetica" panose="020B0604020202020204" pitchFamily="34" charset="0"/>
              </a:rPr>
              <a:t>рис и </a:t>
            </a:r>
            <a:r>
              <a:rPr lang="ru-RU" sz="2400" dirty="0" smtClean="0">
                <a:latin typeface="Helvetica" panose="020B0604020202020204" pitchFamily="34" charset="0"/>
                <a:cs typeface="Helvetica" panose="020B0604020202020204" pitchFamily="34" charset="0"/>
              </a:rPr>
              <a:t>перемешайте </a:t>
            </a:r>
            <a:r>
              <a:rPr lang="ru-RU" sz="2400" dirty="0">
                <a:latin typeface="Helvetica" panose="020B0604020202020204" pitchFamily="34" charset="0"/>
                <a:cs typeface="Helvetica" panose="020B0604020202020204" pitchFamily="34" charset="0"/>
              </a:rPr>
              <a:t>для равномерного </a:t>
            </a:r>
            <a:r>
              <a:rPr lang="ru-RU" sz="2400" dirty="0" smtClean="0">
                <a:latin typeface="Helvetica" panose="020B0604020202020204" pitchFamily="34" charset="0"/>
                <a:cs typeface="Helvetica" panose="020B0604020202020204" pitchFamily="34" charset="0"/>
              </a:rPr>
              <a:t>окрашивания</a:t>
            </a:r>
            <a:endParaRPr lang="ru-RU" sz="2400" dirty="0">
              <a:latin typeface="Helvetica" panose="020B0604020202020204" pitchFamily="34" charset="0"/>
              <a:cs typeface="Helvetica" panose="020B0604020202020204" pitchFamily="34" charset="0"/>
            </a:endParaRPr>
          </a:p>
        </p:txBody>
      </p:sp>
      <p:pic>
        <p:nvPicPr>
          <p:cNvPr id="4" name="Picture 2" descr="F:\садик\нод\Сенсорная коробка\20211024_191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28" y="1520041"/>
            <a:ext cx="8447172" cy="475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28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553" y="647643"/>
            <a:ext cx="6096000" cy="830997"/>
          </a:xfrm>
          <a:prstGeom prst="rect">
            <a:avLst/>
          </a:prstGeom>
        </p:spPr>
        <p:txBody>
          <a:bodyPr>
            <a:spAutoFit/>
          </a:bodyPr>
          <a:lstStyle/>
          <a:p>
            <a:r>
              <a:rPr lang="ru-RU" sz="2400" dirty="0" smtClean="0">
                <a:latin typeface="Helvetica" panose="020B0604020202020204" pitchFamily="34" charset="0"/>
                <a:cs typeface="Helvetica" panose="020B0604020202020204" pitchFamily="34" charset="0"/>
              </a:rPr>
              <a:t>4. Слейте </a:t>
            </a:r>
            <a:r>
              <a:rPr lang="ru-RU" sz="2400" dirty="0">
                <a:latin typeface="Helvetica" panose="020B0604020202020204" pitchFamily="34" charset="0"/>
                <a:cs typeface="Helvetica" panose="020B0604020202020204" pitchFamily="34" charset="0"/>
              </a:rPr>
              <a:t>лишнюю воду, рассыпьте на фольгу внутри </a:t>
            </a:r>
            <a:r>
              <a:rPr lang="ru-RU" sz="2400" dirty="0" smtClean="0">
                <a:latin typeface="Helvetica" panose="020B0604020202020204" pitchFamily="34" charset="0"/>
                <a:cs typeface="Helvetica" panose="020B0604020202020204" pitchFamily="34" charset="0"/>
              </a:rPr>
              <a:t>противня</a:t>
            </a:r>
            <a:endParaRPr lang="ru-RU" sz="2400" dirty="0">
              <a:latin typeface="Helvetica" panose="020B0604020202020204" pitchFamily="34" charset="0"/>
              <a:cs typeface="Helvetica" panose="020B0604020202020204" pitchFamily="34" charset="0"/>
            </a:endParaRPr>
          </a:p>
        </p:txBody>
      </p:sp>
      <p:pic>
        <p:nvPicPr>
          <p:cNvPr id="3" name="Picture 2" descr="F:\садик\нод\Сенсорная коробка\20211024_192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96" y="1628800"/>
            <a:ext cx="7965435" cy="448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0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452" y="160754"/>
            <a:ext cx="8812052" cy="830997"/>
          </a:xfrm>
          <a:prstGeom prst="rect">
            <a:avLst/>
          </a:prstGeom>
        </p:spPr>
        <p:txBody>
          <a:bodyPr wrap="square">
            <a:spAutoFit/>
          </a:bodyPr>
          <a:lstStyle/>
          <a:p>
            <a:r>
              <a:rPr lang="ru-RU" sz="2400" dirty="0" smtClean="0">
                <a:latin typeface="Helvetica" panose="020B0604020202020204" pitchFamily="34" charset="0"/>
                <a:cs typeface="Helvetica" panose="020B0604020202020204" pitchFamily="34" charset="0"/>
              </a:rPr>
              <a:t>5.В </a:t>
            </a:r>
            <a:r>
              <a:rPr lang="ru-RU" sz="2400" dirty="0">
                <a:latin typeface="Helvetica" panose="020B0604020202020204" pitchFamily="34" charset="0"/>
                <a:cs typeface="Helvetica" panose="020B0604020202020204" pitchFamily="34" charset="0"/>
              </a:rPr>
              <a:t>духовке сушим 5-7 </a:t>
            </a:r>
            <a:r>
              <a:rPr lang="ru-RU" sz="2400" dirty="0" smtClean="0">
                <a:latin typeface="Helvetica" panose="020B0604020202020204" pitchFamily="34" charset="0"/>
                <a:cs typeface="Helvetica" panose="020B0604020202020204" pitchFamily="34" charset="0"/>
              </a:rPr>
              <a:t>мин. при </a:t>
            </a:r>
            <a:r>
              <a:rPr lang="ru-RU" sz="2400" dirty="0">
                <a:latin typeface="Helvetica" panose="020B0604020202020204" pitchFamily="34" charset="0"/>
                <a:cs typeface="Helvetica" panose="020B0604020202020204" pitchFamily="34" charset="0"/>
              </a:rPr>
              <a:t>180°, либо на подоконнике до </a:t>
            </a:r>
            <a:r>
              <a:rPr lang="ru-RU" sz="2400" dirty="0" smtClean="0">
                <a:latin typeface="Helvetica" panose="020B0604020202020204" pitchFamily="34" charset="0"/>
                <a:cs typeface="Helvetica" panose="020B0604020202020204" pitchFamily="34" charset="0"/>
              </a:rPr>
              <a:t>рассыпчатости</a:t>
            </a:r>
            <a:endParaRPr lang="ru-RU" sz="2400" dirty="0">
              <a:latin typeface="Helvetica" panose="020B0604020202020204" pitchFamily="34" charset="0"/>
              <a:cs typeface="Helvetica" panose="020B0604020202020204" pitchFamily="34" charset="0"/>
            </a:endParaRPr>
          </a:p>
        </p:txBody>
      </p:sp>
      <p:pic>
        <p:nvPicPr>
          <p:cNvPr id="3" name="Picture 2" descr="F:\садик\нод\Сенсорная коробка\20211024_1926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52" y="1479795"/>
            <a:ext cx="8265787" cy="464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0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9179" y="172630"/>
            <a:ext cx="8993579" cy="830997"/>
          </a:xfrm>
          <a:prstGeom prst="rect">
            <a:avLst/>
          </a:prstGeom>
        </p:spPr>
        <p:txBody>
          <a:bodyPr wrap="square">
            <a:spAutoFit/>
          </a:bodyPr>
          <a:lstStyle/>
          <a:p>
            <a:r>
              <a:rPr lang="ru-RU" sz="2400" dirty="0" smtClean="0">
                <a:latin typeface="Helvetica" panose="020B0604020202020204" pitchFamily="34" charset="0"/>
                <a:cs typeface="Helvetica" panose="020B0604020202020204" pitchFamily="34" charset="0"/>
              </a:rPr>
              <a:t>6.Пересыпаем </a:t>
            </a:r>
            <a:r>
              <a:rPr lang="ru-RU" sz="2400" dirty="0">
                <a:latin typeface="Helvetica" panose="020B0604020202020204" pitchFamily="34" charset="0"/>
                <a:cs typeface="Helvetica" panose="020B0604020202020204" pitchFamily="34" charset="0"/>
              </a:rPr>
              <a:t>в емкость, которую подготовили заранее (таз, коробка, контейнер или др</a:t>
            </a:r>
            <a:r>
              <a:rPr lang="ru-RU" sz="2400" dirty="0" smtClean="0">
                <a:latin typeface="Helvetica" panose="020B0604020202020204" pitchFamily="34" charset="0"/>
                <a:cs typeface="Helvetica" panose="020B0604020202020204" pitchFamily="34" charset="0"/>
              </a:rPr>
              <a:t>.)</a:t>
            </a:r>
            <a:endParaRPr lang="ru-RU" sz="2400" dirty="0">
              <a:latin typeface="Helvetica" panose="020B0604020202020204" pitchFamily="34" charset="0"/>
              <a:cs typeface="Helvetica" panose="020B0604020202020204" pitchFamily="34" charset="0"/>
            </a:endParaRPr>
          </a:p>
        </p:txBody>
      </p:sp>
      <p:pic>
        <p:nvPicPr>
          <p:cNvPr id="3" name="Picture 2" descr="F:\садик\нод\Сенсорная коробка\20211025_122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79" y="1438638"/>
            <a:ext cx="8192910" cy="452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0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7826" y="327009"/>
            <a:ext cx="8328561" cy="830997"/>
          </a:xfrm>
          <a:prstGeom prst="rect">
            <a:avLst/>
          </a:prstGeom>
        </p:spPr>
        <p:txBody>
          <a:bodyPr wrap="square">
            <a:spAutoFit/>
          </a:bodyPr>
          <a:lstStyle/>
          <a:p>
            <a:r>
              <a:rPr lang="ru-RU" sz="2400" dirty="0" smtClean="0">
                <a:latin typeface="Helvetica" panose="020B0604020202020204" pitchFamily="34" charset="0"/>
                <a:cs typeface="Helvetica" panose="020B0604020202020204" pitchFamily="34" charset="0"/>
              </a:rPr>
              <a:t>7.Придумываем </a:t>
            </a:r>
            <a:r>
              <a:rPr lang="ru-RU" sz="2400" dirty="0">
                <a:latin typeface="Helvetica" panose="020B0604020202020204" pitchFamily="34" charset="0"/>
                <a:cs typeface="Helvetica" panose="020B0604020202020204" pitchFamily="34" charset="0"/>
              </a:rPr>
              <a:t>игру, а лучше предоставляем это </a:t>
            </a:r>
            <a:r>
              <a:rPr lang="ru-RU" sz="2400" dirty="0" smtClean="0">
                <a:latin typeface="Helvetica" panose="020B0604020202020204" pitchFamily="34" charset="0"/>
                <a:cs typeface="Helvetica" panose="020B0604020202020204" pitchFamily="34" charset="0"/>
              </a:rPr>
              <a:t>ребенку</a:t>
            </a:r>
            <a:endParaRPr lang="ru-RU" sz="2400" dirty="0">
              <a:latin typeface="Helvetica" panose="020B0604020202020204" pitchFamily="34" charset="0"/>
              <a:cs typeface="Helvetica" panose="020B0604020202020204" pitchFamily="34" charset="0"/>
            </a:endParaRPr>
          </a:p>
        </p:txBody>
      </p:sp>
      <p:pic>
        <p:nvPicPr>
          <p:cNvPr id="4" name="Picture 2" descr="F:\садик\нод\Сенсорная коробка\20211025_1222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55" y="1319285"/>
            <a:ext cx="8136905"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1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6492" y="1751820"/>
            <a:ext cx="6096000" cy="1200329"/>
          </a:xfrm>
          <a:prstGeom prst="rect">
            <a:avLst/>
          </a:prstGeom>
        </p:spPr>
        <p:txBody>
          <a:bodyPr>
            <a:spAutoFit/>
          </a:bodyPr>
          <a:lstStyle/>
          <a:p>
            <a:r>
              <a:rPr lang="ru-RU" sz="2400" dirty="0" smtClean="0"/>
              <a:t>1.</a:t>
            </a:r>
            <a:r>
              <a:rPr lang="en-US" sz="2400" dirty="0" smtClean="0"/>
              <a:t>https</a:t>
            </a:r>
            <a:r>
              <a:rPr lang="en-US" sz="2400" dirty="0"/>
              <a:t>://</a:t>
            </a:r>
            <a:r>
              <a:rPr lang="en-US" sz="2400" dirty="0" smtClean="0"/>
              <a:t>www.livemaster.ru/topic/982987-tvorim-s-detmi-sensornye-korobki-dlya-detskih-igr</a:t>
            </a:r>
            <a:r>
              <a:rPr lang="ru-RU" sz="2400" dirty="0" smtClean="0"/>
              <a:t>1.</a:t>
            </a:r>
            <a:endParaRPr lang="ru-RU" sz="2400" dirty="0"/>
          </a:p>
        </p:txBody>
      </p:sp>
      <p:sp>
        <p:nvSpPr>
          <p:cNvPr id="3" name="Прямоугольник 2"/>
          <p:cNvSpPr/>
          <p:nvPr/>
        </p:nvSpPr>
        <p:spPr>
          <a:xfrm>
            <a:off x="1230923" y="468143"/>
            <a:ext cx="7526216" cy="769441"/>
          </a:xfrm>
          <a:prstGeom prst="rect">
            <a:avLst/>
          </a:prstGeom>
        </p:spPr>
        <p:txBody>
          <a:bodyPr wrap="square">
            <a:spAutoFit/>
          </a:bodyPr>
          <a:lstStyle/>
          <a:p>
            <a:r>
              <a:rPr lang="ru-RU" sz="4400" dirty="0" smtClean="0">
                <a:solidFill>
                  <a:srgbClr val="C00000"/>
                </a:solidFill>
                <a:latin typeface="Arial Black" panose="020B0A04020102020204" pitchFamily="34" charset="0"/>
                <a:cs typeface="Arial" panose="020B0604020202020204" pitchFamily="34" charset="0"/>
              </a:rPr>
              <a:t>Используемые </a:t>
            </a:r>
            <a:r>
              <a:rPr lang="ru-RU" sz="3600" dirty="0" smtClean="0">
                <a:solidFill>
                  <a:srgbClr val="C00000"/>
                </a:solidFill>
                <a:latin typeface="Arial Black" panose="020B0A04020102020204" pitchFamily="34" charset="0"/>
                <a:cs typeface="Arial" panose="020B0604020202020204" pitchFamily="34" charset="0"/>
              </a:rPr>
              <a:t>ресурсы</a:t>
            </a:r>
            <a:endParaRPr lang="ru-RU" sz="3600" dirty="0">
              <a:solidFill>
                <a:srgbClr val="C00000"/>
              </a:solidFill>
              <a:latin typeface="Arial Black" panose="020B0A04020102020204" pitchFamily="34" charset="0"/>
              <a:cs typeface="Arial" panose="020B0604020202020204" pitchFamily="34" charset="0"/>
            </a:endParaRPr>
          </a:p>
        </p:txBody>
      </p:sp>
      <p:sp>
        <p:nvSpPr>
          <p:cNvPr id="4" name="Прямоугольник 3"/>
          <p:cNvSpPr/>
          <p:nvPr/>
        </p:nvSpPr>
        <p:spPr>
          <a:xfrm>
            <a:off x="656492" y="3038956"/>
            <a:ext cx="6096000" cy="830997"/>
          </a:xfrm>
          <a:prstGeom prst="rect">
            <a:avLst/>
          </a:prstGeom>
        </p:spPr>
        <p:txBody>
          <a:bodyPr>
            <a:spAutoFit/>
          </a:bodyPr>
          <a:lstStyle/>
          <a:p>
            <a:r>
              <a:rPr lang="ru-RU" sz="2400" dirty="0" smtClean="0"/>
              <a:t>2.</a:t>
            </a:r>
            <a:r>
              <a:rPr lang="en-US" sz="2400" dirty="0" smtClean="0"/>
              <a:t>https</a:t>
            </a:r>
            <a:r>
              <a:rPr lang="en-US" sz="2400" dirty="0"/>
              <a:t>://jili-blog.ru/sensornaya-korobka-dlya-detej-ot-6-mesyacev-do-2-let.html</a:t>
            </a:r>
            <a:endParaRPr lang="ru-RU" sz="2400" dirty="0"/>
          </a:p>
        </p:txBody>
      </p:sp>
      <p:sp>
        <p:nvSpPr>
          <p:cNvPr id="5" name="Прямоугольник 4"/>
          <p:cNvSpPr/>
          <p:nvPr/>
        </p:nvSpPr>
        <p:spPr>
          <a:xfrm>
            <a:off x="656492" y="4137072"/>
            <a:ext cx="6096000" cy="1200329"/>
          </a:xfrm>
          <a:prstGeom prst="rect">
            <a:avLst/>
          </a:prstGeom>
        </p:spPr>
        <p:txBody>
          <a:bodyPr>
            <a:spAutoFit/>
          </a:bodyPr>
          <a:lstStyle/>
          <a:p>
            <a:r>
              <a:rPr lang="ru-RU" sz="2400" dirty="0" smtClean="0"/>
              <a:t>3.</a:t>
            </a:r>
            <a:r>
              <a:rPr lang="en-US" sz="2400" dirty="0" smtClean="0"/>
              <a:t>https</a:t>
            </a:r>
            <a:r>
              <a:rPr lang="en-US" sz="2400" dirty="0"/>
              <a:t>://academy-of-curiosity.ru/fizicheskoe-razvitie/sensornaya-korobka-dlya-detej-svoimi-rukami</a:t>
            </a:r>
            <a:r>
              <a:rPr lang="en-US" dirty="0"/>
              <a:t>/</a:t>
            </a:r>
            <a:endParaRPr lang="ru-RU" dirty="0"/>
          </a:p>
        </p:txBody>
      </p:sp>
    </p:spTree>
    <p:extLst>
      <p:ext uri="{BB962C8B-B14F-4D97-AF65-F5344CB8AC3E}">
        <p14:creationId xmlns:p14="http://schemas.microsoft.com/office/powerpoint/2010/main" val="259305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465138"/>
            <a:ext cx="9144000" cy="2387600"/>
          </a:xfrm>
        </p:spPr>
        <p:txBody>
          <a:bodyPr>
            <a:noAutofit/>
          </a:bodyPr>
          <a:lstStyle/>
          <a:p>
            <a:r>
              <a:rPr lang="ru-RU" sz="4400" dirty="0"/>
              <a:t/>
            </a:r>
            <a:br>
              <a:rPr lang="ru-RU" sz="4400" dirty="0"/>
            </a:br>
            <a:r>
              <a:rPr lang="ru-RU" sz="4400" dirty="0"/>
              <a:t/>
            </a:r>
            <a:br>
              <a:rPr lang="ru-RU" sz="4400" dirty="0"/>
            </a:br>
            <a:endParaRPr lang="ru-RU" sz="4400" dirty="0"/>
          </a:p>
        </p:txBody>
      </p:sp>
      <p:sp>
        <p:nvSpPr>
          <p:cNvPr id="3" name="Подзаголовок 2"/>
          <p:cNvSpPr>
            <a:spLocks noGrp="1"/>
          </p:cNvSpPr>
          <p:nvPr>
            <p:ph type="subTitle" idx="4294967295"/>
          </p:nvPr>
        </p:nvSpPr>
        <p:spPr>
          <a:xfrm>
            <a:off x="0" y="831850"/>
            <a:ext cx="9144000" cy="1655763"/>
          </a:xfrm>
        </p:spPr>
        <p:txBody>
          <a:bodyPr>
            <a:normAutofit/>
          </a:bodyPr>
          <a:lstStyle/>
          <a:p>
            <a:r>
              <a:rPr lang="ru-RU" sz="3600" dirty="0" smtClean="0">
                <a:solidFill>
                  <a:srgbClr val="C00000"/>
                </a:solidFill>
                <a:latin typeface="Arial Black" panose="020B0A04020102020204" pitchFamily="34" charset="0"/>
              </a:rPr>
              <a:t>Сенсорные коробки для детей раннего возраста</a:t>
            </a:r>
            <a:endParaRPr lang="ru-RU" sz="3600" dirty="0">
              <a:solidFill>
                <a:srgbClr val="C00000"/>
              </a:solidFill>
              <a:latin typeface="Arial Black" panose="020B0A040201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31" y="2852738"/>
            <a:ext cx="4610100" cy="30734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068" y="2899630"/>
            <a:ext cx="4539762" cy="3026508"/>
          </a:xfrm>
          <a:prstGeom prst="rect">
            <a:avLst/>
          </a:prstGeom>
        </p:spPr>
      </p:pic>
    </p:spTree>
    <p:extLst>
      <p:ext uri="{BB962C8B-B14F-4D97-AF65-F5344CB8AC3E}">
        <p14:creationId xmlns:p14="http://schemas.microsoft.com/office/powerpoint/2010/main" val="6696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046" y="3440493"/>
            <a:ext cx="4308230" cy="286934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514" y="3112375"/>
            <a:ext cx="2398101" cy="319746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907" y="205901"/>
            <a:ext cx="3112476" cy="3060601"/>
          </a:xfrm>
          <a:prstGeom prst="rect">
            <a:avLst/>
          </a:prstGeom>
        </p:spPr>
      </p:pic>
      <p:sp>
        <p:nvSpPr>
          <p:cNvPr id="2" name="Прямоугольник 1"/>
          <p:cNvSpPr/>
          <p:nvPr/>
        </p:nvSpPr>
        <p:spPr>
          <a:xfrm>
            <a:off x="603739" y="582039"/>
            <a:ext cx="6096000" cy="3231654"/>
          </a:xfrm>
          <a:prstGeom prst="rect">
            <a:avLst/>
          </a:prstGeom>
        </p:spPr>
        <p:txBody>
          <a:bodyPr>
            <a:spAutoFit/>
          </a:bodyPr>
          <a:lstStyle/>
          <a:p>
            <a:r>
              <a:rPr lang="ru-RU" sz="2400" dirty="0">
                <a:solidFill>
                  <a:srgbClr val="404040"/>
                </a:solidFill>
                <a:latin typeface="Helvetica" panose="020B0604020202020204" pitchFamily="34" charset="0"/>
                <a:cs typeface="Helvetica" panose="020B0604020202020204" pitchFamily="34" charset="0"/>
              </a:rPr>
              <a:t>Сенсорная коробка – это многофункциональная, полезная и простая игра для детей разных возрастов, преимущественно с рождения и до 7 лет. Ёмкость с наполнением, которую не составит труда сделать дома своими руками.</a:t>
            </a:r>
            <a:r>
              <a:rPr lang="ru-RU" sz="2400" dirty="0">
                <a:latin typeface="Helvetica" panose="020B0604020202020204" pitchFamily="34" charset="0"/>
                <a:cs typeface="Helvetica" panose="020B0604020202020204" pitchFamily="34" charset="0"/>
              </a:rPr>
              <a:t/>
            </a:r>
            <a:br>
              <a:rPr lang="ru-RU" sz="2400" dirty="0">
                <a:latin typeface="Helvetica" panose="020B0604020202020204" pitchFamily="34" charset="0"/>
                <a:cs typeface="Helvetica" panose="020B0604020202020204" pitchFamily="34" charset="0"/>
              </a:rPr>
            </a:br>
            <a:r>
              <a:rPr lang="ru-RU" dirty="0"/>
              <a:t/>
            </a:r>
            <a:br>
              <a:rPr lang="ru-RU" dirty="0"/>
            </a:br>
            <a:r>
              <a:rPr lang="ru-RU" dirty="0" smtClean="0">
                <a:solidFill>
                  <a:srgbClr val="404040"/>
                </a:solidFill>
                <a:latin typeface="Roboto"/>
              </a:rPr>
              <a:t>/</a:t>
            </a:r>
            <a:endParaRPr lang="ru-RU" dirty="0"/>
          </a:p>
        </p:txBody>
      </p:sp>
    </p:spTree>
    <p:extLst>
      <p:ext uri="{BB962C8B-B14F-4D97-AF65-F5344CB8AC3E}">
        <p14:creationId xmlns:p14="http://schemas.microsoft.com/office/powerpoint/2010/main" val="312771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8875" y="114698"/>
            <a:ext cx="3264877" cy="244865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493" y="2613448"/>
            <a:ext cx="4724398" cy="3539841"/>
          </a:xfrm>
          <a:prstGeom prst="rect">
            <a:avLst/>
          </a:prstGeom>
        </p:spPr>
      </p:pic>
      <p:sp>
        <p:nvSpPr>
          <p:cNvPr id="4" name="Прямоугольник 3"/>
          <p:cNvSpPr/>
          <p:nvPr/>
        </p:nvSpPr>
        <p:spPr>
          <a:xfrm>
            <a:off x="0" y="-217686"/>
            <a:ext cx="6096000" cy="6370975"/>
          </a:xfrm>
          <a:prstGeom prst="rect">
            <a:avLst/>
          </a:prstGeom>
        </p:spPr>
        <p:txBody>
          <a:bodyPr>
            <a:spAutoFit/>
          </a:bodyPr>
          <a:lstStyle/>
          <a:p>
            <a:pPr algn="just">
              <a:spcAft>
                <a:spcPts val="900"/>
              </a:spcAft>
            </a:pPr>
            <a:r>
              <a:rPr lang="ru-RU" sz="2400" dirty="0">
                <a:solidFill>
                  <a:srgbClr val="3C3C3C"/>
                </a:solidFill>
                <a:latin typeface="Helvetica" panose="020B0604020202020204" pitchFamily="34" charset="0"/>
                <a:ea typeface="Times New Roman" panose="02020603050405020304" pitchFamily="18" charset="0"/>
                <a:cs typeface="Times New Roman" panose="02020603050405020304" pitchFamily="18" charset="0"/>
              </a:rPr>
              <a:t>Первую сенсорную коробку для ребенка можно сделать сразу, как только он научится сидеть. Мелких наполнителей в этом возрасте лучше избегать, положите в коробку что-нибудь покрупнее, например, хорошо подойдут клубочки, колокольчик, щетка, мячик-ежик, деревянная ложка, губка, кубики, баночка с крупой (в качестве погремушки) и т.п. Желательно, подобрать предметы так, чтобы они отличались по цвету, форме и, главное, на ощупь – мягкие, твердые, колючие, шершавые, гладкие.  Все вещи лучше предварительно помыть, т.к., скорее всего, малыш будет пробовать их на вкус.</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1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152" y="256193"/>
            <a:ext cx="6729047" cy="6609502"/>
          </a:xfrm>
          <a:prstGeom prst="rect">
            <a:avLst/>
          </a:prstGeom>
        </p:spPr>
        <p:txBody>
          <a:bodyPr wrap="square">
            <a:spAutoFit/>
          </a:bodyPr>
          <a:lstStyle/>
          <a:p>
            <a:pPr algn="just">
              <a:spcAft>
                <a:spcPts val="900"/>
              </a:spcAft>
            </a:pPr>
            <a:r>
              <a:rPr lang="ru-RU" sz="2800" b="1" dirty="0" smtClean="0">
                <a:solidFill>
                  <a:srgbClr val="C00000"/>
                </a:solidFill>
                <a:latin typeface="Helvetica" panose="020B0604020202020204" pitchFamily="34" charset="0"/>
                <a:ea typeface="Times New Roman" panose="02020603050405020304" pitchFamily="18" charset="0"/>
                <a:cs typeface="Helvetica" panose="020B0604020202020204" pitchFamily="34" charset="0"/>
              </a:rPr>
              <a:t>Основной наполнитель сенсорной коробки для детей от 2 до 7 лет.</a:t>
            </a:r>
            <a:r>
              <a:rPr lang="ru-RU" sz="2400"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 Крупы (пшено, гречка, овсянка, рис (обычный или покрашенный), </a:t>
            </a:r>
            <a:r>
              <a:rPr lang="ru-RU" sz="2400" dirty="0" err="1"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кускус</a:t>
            </a:r>
            <a:r>
              <a:rPr lang="ru-RU" sz="2400"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 манка), бобовые (чечевица, фасоль, горох), орехи, семечки, макароны, природные материалы (шишки, желуди, трава, солома, листья, мелкие камушки, песок, снег), ватные шарики, кусочки поролона,  пряжа, обрезки ткани, пуговицы, грунт для аквариума, вода, гидрогель (</a:t>
            </a:r>
            <a:r>
              <a:rPr lang="ru-RU" sz="2400" dirty="0" err="1"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аквагрунт</a:t>
            </a:r>
            <a:r>
              <a:rPr lang="ru-RU" sz="2400"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 пена для бритья.</a:t>
            </a:r>
          </a:p>
          <a:p>
            <a:pPr algn="just">
              <a:spcAft>
                <a:spcPts val="900"/>
              </a:spcAft>
            </a:pPr>
            <a:r>
              <a:rPr lang="ru-RU" sz="2400" b="1"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Небольшие игрушки и предметы быта: </a:t>
            </a:r>
            <a:r>
              <a:rPr lang="ru-RU" sz="2400"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фигурки животных, буквы, цифры, кубики, колечки, шарики, камушки, пуговицы, гаечки, стаканчики, мисочки и т.д.). </a:t>
            </a:r>
            <a:r>
              <a:rPr lang="ru-RU" sz="2400" b="1"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Первые инструменты</a:t>
            </a:r>
            <a:r>
              <a:rPr lang="ru-RU" sz="2400" dirty="0" smtClean="0">
                <a:solidFill>
                  <a:srgbClr val="3C3C3C"/>
                </a:solidFill>
                <a:latin typeface="Helvetica" panose="020B0604020202020204" pitchFamily="34" charset="0"/>
                <a:ea typeface="Times New Roman" panose="02020603050405020304" pitchFamily="18" charset="0"/>
                <a:cs typeface="Helvetica" panose="020B0604020202020204" pitchFamily="34" charset="0"/>
              </a:rPr>
              <a:t>: совок, ложечки, поварешка, ситечко, грабли и др.</a:t>
            </a:r>
            <a:endParaRPr lang="ru-RU" sz="2400" dirty="0">
              <a:effectLst/>
              <a:latin typeface="Helvetica" panose="020B0604020202020204" pitchFamily="34" charset="0"/>
              <a:ea typeface="Calibri" panose="020F0502020204030204" pitchFamily="34" charset="0"/>
              <a:cs typeface="Helvetica"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9645" y="256193"/>
            <a:ext cx="4170485" cy="278032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645" y="3899341"/>
            <a:ext cx="3361591" cy="235311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699" y="2729309"/>
            <a:ext cx="2908301" cy="2340064"/>
          </a:xfrm>
          <a:prstGeom prst="rect">
            <a:avLst/>
          </a:prstGeom>
        </p:spPr>
      </p:pic>
    </p:spTree>
    <p:extLst>
      <p:ext uri="{BB962C8B-B14F-4D97-AF65-F5344CB8AC3E}">
        <p14:creationId xmlns:p14="http://schemas.microsoft.com/office/powerpoint/2010/main" val="246015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12" y="1952003"/>
            <a:ext cx="4097104" cy="4097104"/>
          </a:xfrm>
          <a:prstGeom prst="rect">
            <a:avLst/>
          </a:prstGeom>
        </p:spPr>
      </p:pic>
      <p:sp>
        <p:nvSpPr>
          <p:cNvPr id="3" name="Прямоугольник 2"/>
          <p:cNvSpPr/>
          <p:nvPr/>
        </p:nvSpPr>
        <p:spPr>
          <a:xfrm>
            <a:off x="1849316" y="197677"/>
            <a:ext cx="6096000" cy="1754326"/>
          </a:xfrm>
          <a:prstGeom prst="rect">
            <a:avLst/>
          </a:prstGeom>
        </p:spPr>
        <p:txBody>
          <a:bodyPr>
            <a:spAutoFit/>
          </a:bodyPr>
          <a:lstStyle/>
          <a:p>
            <a:r>
              <a:rPr lang="ru-RU" sz="3600" dirty="0" smtClean="0">
                <a:solidFill>
                  <a:srgbClr val="C00000"/>
                </a:solidFill>
                <a:latin typeface="Arial Black" panose="020B0A04020102020204" pitchFamily="34" charset="0"/>
              </a:rPr>
              <a:t>Виды сенсорных коробок для малышей</a:t>
            </a:r>
            <a:r>
              <a:rPr lang="ru-RU" dirty="0"/>
              <a:t/>
            </a:r>
            <a:br>
              <a:rPr lang="ru-RU" dirty="0"/>
            </a:br>
            <a:r>
              <a:rPr lang="ru-RU" dirty="0"/>
              <a:t/>
            </a:r>
            <a:br>
              <a:rPr lang="ru-RU" dirty="0"/>
            </a:br>
            <a:endParaRPr lang="ru-RU" dirty="0"/>
          </a:p>
        </p:txBody>
      </p:sp>
      <p:sp>
        <p:nvSpPr>
          <p:cNvPr id="7" name="Прямоугольник 6"/>
          <p:cNvSpPr/>
          <p:nvPr/>
        </p:nvSpPr>
        <p:spPr>
          <a:xfrm>
            <a:off x="5170942" y="2192047"/>
            <a:ext cx="6096000" cy="3323987"/>
          </a:xfrm>
          <a:prstGeom prst="rect">
            <a:avLst/>
          </a:prstGeom>
        </p:spPr>
        <p:txBody>
          <a:bodyPr>
            <a:spAutoFit/>
          </a:bodyPr>
          <a:lstStyle/>
          <a:p>
            <a:r>
              <a:rPr lang="ru-RU" sz="3200" dirty="0" smtClean="0">
                <a:latin typeface="Helvetica" panose="020B0604020202020204" pitchFamily="34" charset="0"/>
                <a:cs typeface="Helvetica" panose="020B0604020202020204" pitchFamily="34" charset="0"/>
              </a:rPr>
              <a:t>1.Ароматические баночки</a:t>
            </a:r>
          </a:p>
          <a:p>
            <a:r>
              <a:rPr lang="ru-RU" sz="3200" dirty="0" smtClean="0">
                <a:latin typeface="Helvetica" panose="020B0604020202020204" pitchFamily="34" charset="0"/>
                <a:cs typeface="Helvetica" panose="020B0604020202020204" pitchFamily="34" charset="0"/>
              </a:rPr>
              <a:t>2.</a:t>
            </a:r>
            <a:r>
              <a:rPr lang="ru-RU" sz="3200" dirty="0">
                <a:latin typeface="Helvetica" panose="020B0604020202020204" pitchFamily="34" charset="0"/>
                <a:cs typeface="Helvetica" panose="020B0604020202020204" pitchFamily="34" charset="0"/>
              </a:rPr>
              <a:t> Музыкальная сенсорная коробка для </a:t>
            </a:r>
            <a:r>
              <a:rPr lang="ru-RU" sz="3200" dirty="0" smtClean="0">
                <a:latin typeface="Helvetica" panose="020B0604020202020204" pitchFamily="34" charset="0"/>
                <a:cs typeface="Helvetica" panose="020B0604020202020204" pitchFamily="34" charset="0"/>
              </a:rPr>
              <a:t>малышей</a:t>
            </a:r>
          </a:p>
          <a:p>
            <a:r>
              <a:rPr lang="ru-RU" sz="3200" dirty="0" smtClean="0">
                <a:latin typeface="Helvetica" panose="020B0604020202020204" pitchFamily="34" charset="0"/>
                <a:cs typeface="Helvetica" panose="020B0604020202020204" pitchFamily="34" charset="0"/>
              </a:rPr>
              <a:t>3.</a:t>
            </a:r>
            <a:r>
              <a:rPr lang="ru-RU" sz="3200" dirty="0">
                <a:latin typeface="Helvetica" panose="020B0604020202020204" pitchFamily="34" charset="0"/>
                <a:cs typeface="Helvetica" panose="020B0604020202020204" pitchFamily="34" charset="0"/>
              </a:rPr>
              <a:t> Сенсорная коробка с сортировкой предметов </a:t>
            </a:r>
            <a:endParaRPr lang="ru-RU" sz="3200" dirty="0" smtClean="0">
              <a:latin typeface="Helvetica" panose="020B0604020202020204" pitchFamily="34" charset="0"/>
              <a:cs typeface="Helvetica" panose="020B0604020202020204" pitchFamily="34" charset="0"/>
            </a:endParaRPr>
          </a:p>
          <a:p>
            <a:r>
              <a:rPr lang="ru-RU" sz="3200" dirty="0" smtClean="0">
                <a:latin typeface="Helvetica" panose="020B0604020202020204" pitchFamily="34" charset="0"/>
                <a:cs typeface="Helvetica" panose="020B0604020202020204" pitchFamily="34" charset="0"/>
              </a:rPr>
              <a:t>4.</a:t>
            </a:r>
            <a:r>
              <a:rPr lang="ru-RU" sz="3200" dirty="0">
                <a:latin typeface="Helvetica" panose="020B0604020202020204" pitchFamily="34" charset="0"/>
                <a:cs typeface="Helvetica" panose="020B0604020202020204" pitchFamily="34" charset="0"/>
              </a:rPr>
              <a:t> Водные сенсорные коробки </a:t>
            </a:r>
            <a:endParaRPr lang="ru-RU" sz="3200" dirty="0" smtClean="0">
              <a:latin typeface="Helvetica" panose="020B0604020202020204" pitchFamily="34" charset="0"/>
              <a:cs typeface="Helvetica" panose="020B0604020202020204" pitchFamily="34" charset="0"/>
            </a:endParaRPr>
          </a:p>
          <a:p>
            <a:endParaRPr lang="ru-RU" dirty="0"/>
          </a:p>
        </p:txBody>
      </p:sp>
    </p:spTree>
    <p:extLst>
      <p:ext uri="{BB962C8B-B14F-4D97-AF65-F5344CB8AC3E}">
        <p14:creationId xmlns:p14="http://schemas.microsoft.com/office/powerpoint/2010/main" val="414380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85" y="2493100"/>
            <a:ext cx="4101227" cy="3464170"/>
          </a:xfrm>
          <a:prstGeom prst="rect">
            <a:avLst/>
          </a:prstGeom>
        </p:spPr>
      </p:pic>
      <p:sp>
        <p:nvSpPr>
          <p:cNvPr id="4" name="Прямоугольник 3"/>
          <p:cNvSpPr/>
          <p:nvPr/>
        </p:nvSpPr>
        <p:spPr>
          <a:xfrm>
            <a:off x="586154" y="314236"/>
            <a:ext cx="6096000" cy="1754326"/>
          </a:xfrm>
          <a:prstGeom prst="rect">
            <a:avLst/>
          </a:prstGeom>
        </p:spPr>
        <p:txBody>
          <a:bodyPr>
            <a:spAutoFit/>
          </a:bodyPr>
          <a:lstStyle/>
          <a:p>
            <a:r>
              <a:rPr lang="ru-RU" sz="3600" b="1" dirty="0" smtClean="0">
                <a:solidFill>
                  <a:srgbClr val="C00000"/>
                </a:solidFill>
                <a:latin typeface="Arial Black" panose="020B0A04020102020204" pitchFamily="34" charset="0"/>
              </a:rPr>
              <a:t>Тематика сенсорных коробок для детей от 3 лет и старше </a:t>
            </a:r>
            <a:endParaRPr lang="ru-RU" sz="3600" dirty="0">
              <a:solidFill>
                <a:srgbClr val="C00000"/>
              </a:solidFill>
              <a:latin typeface="Arial Black" panose="020B0A04020102020204" pitchFamily="34" charset="0"/>
            </a:endParaRPr>
          </a:p>
        </p:txBody>
      </p:sp>
      <p:sp>
        <p:nvSpPr>
          <p:cNvPr id="5" name="Прямоугольник 4"/>
          <p:cNvSpPr/>
          <p:nvPr/>
        </p:nvSpPr>
        <p:spPr>
          <a:xfrm>
            <a:off x="6389077" y="472498"/>
            <a:ext cx="6096000" cy="5909310"/>
          </a:xfrm>
          <a:prstGeom prst="rect">
            <a:avLst/>
          </a:prstGeom>
        </p:spPr>
        <p:txBody>
          <a:bodyPr>
            <a:spAutoFit/>
          </a:bodyPr>
          <a:lstStyle/>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Ферма</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Пляж</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Зоопарк</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Извержение вулкана</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Динозавры</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Пустыня</a:t>
            </a:r>
          </a:p>
          <a:p>
            <a:pPr marL="285750" indent="-285750">
              <a:buFont typeface="Wingdings" panose="05000000000000000000" pitchFamily="2" charset="2"/>
              <a:buChar char="v"/>
            </a:pPr>
            <a:r>
              <a:rPr lang="ru-RU" sz="2400" b="1" dirty="0">
                <a:latin typeface="Helvetica" panose="020B0604020202020204" pitchFamily="34" charset="0"/>
                <a:cs typeface="Helvetica" panose="020B0604020202020204" pitchFamily="34" charset="0"/>
              </a:rPr>
              <a:t>Город в эпицентре бушующего урагана</a:t>
            </a:r>
            <a:r>
              <a:rPr lang="ru-RU" sz="2400" dirty="0">
                <a:latin typeface="Helvetica" panose="020B0604020202020204" pitchFamily="34" charset="0"/>
                <a:cs typeface="Helvetica" panose="020B0604020202020204" pitchFamily="34" charset="0"/>
              </a:rPr>
              <a:t> </a:t>
            </a:r>
            <a:endParaRPr lang="ru-RU" sz="2400" dirty="0" smtClean="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Плантация</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Стройка</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День рождения</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Огород</a:t>
            </a:r>
          </a:p>
          <a:p>
            <a:pPr marL="285750" indent="-285750">
              <a:buFont typeface="Wingdings" panose="05000000000000000000" pitchFamily="2" charset="2"/>
              <a:buChar char="v"/>
            </a:pPr>
            <a:r>
              <a:rPr lang="ru-RU" sz="2400" b="1" dirty="0">
                <a:latin typeface="Helvetica" panose="020B0604020202020204" pitchFamily="34" charset="0"/>
                <a:cs typeface="Helvetica" panose="020B0604020202020204" pitchFamily="34" charset="0"/>
              </a:rPr>
              <a:t>Раскопки окаменелостей</a:t>
            </a:r>
            <a:r>
              <a:rPr lang="ru-RU" sz="2400" dirty="0">
                <a:latin typeface="Helvetica" panose="020B0604020202020204" pitchFamily="34" charset="0"/>
                <a:cs typeface="Helvetica" panose="020B0604020202020204" pitchFamily="34" charset="0"/>
              </a:rPr>
              <a:t> </a:t>
            </a:r>
            <a:endParaRPr lang="ru-RU" sz="2400" dirty="0" smtClean="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Море</a:t>
            </a:r>
          </a:p>
          <a:p>
            <a:pPr marL="285750" indent="-285750">
              <a:buFont typeface="Wingdings" panose="05000000000000000000" pitchFamily="2" charset="2"/>
              <a:buChar char="v"/>
            </a:pPr>
            <a:r>
              <a:rPr lang="ru-RU" sz="2400" b="1" dirty="0" smtClean="0">
                <a:latin typeface="Helvetica" panose="020B0604020202020204" pitchFamily="34" charset="0"/>
                <a:cs typeface="Helvetica" panose="020B0604020202020204" pitchFamily="34" charset="0"/>
              </a:rPr>
              <a:t>Времена года</a:t>
            </a:r>
          </a:p>
          <a:p>
            <a:pPr marL="285750" indent="-285750">
              <a:buFont typeface="Wingdings" panose="05000000000000000000" pitchFamily="2" charset="2"/>
              <a:buChar char="v"/>
            </a:pPr>
            <a:endParaRPr lang="ru-RU" b="1" dirty="0"/>
          </a:p>
        </p:txBody>
      </p:sp>
    </p:spTree>
    <p:extLst>
      <p:ext uri="{BB962C8B-B14F-4D97-AF65-F5344CB8AC3E}">
        <p14:creationId xmlns:p14="http://schemas.microsoft.com/office/powerpoint/2010/main" val="50108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34" y="218343"/>
            <a:ext cx="5753100" cy="57531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873" y="218343"/>
            <a:ext cx="4774359" cy="3565268"/>
          </a:xfrm>
          <a:prstGeom prst="rect">
            <a:avLst/>
          </a:prstGeom>
        </p:spPr>
      </p:pic>
      <p:sp>
        <p:nvSpPr>
          <p:cNvPr id="4" name="Прямоугольник 3"/>
          <p:cNvSpPr/>
          <p:nvPr/>
        </p:nvSpPr>
        <p:spPr>
          <a:xfrm>
            <a:off x="6194961" y="4233991"/>
            <a:ext cx="6096000" cy="830997"/>
          </a:xfrm>
          <a:prstGeom prst="rect">
            <a:avLst/>
          </a:prstGeom>
        </p:spPr>
        <p:txBody>
          <a:bodyPr>
            <a:spAutoFit/>
          </a:bodyPr>
          <a:lstStyle/>
          <a:p>
            <a:r>
              <a:rPr lang="ru-RU" sz="2400" b="1" dirty="0" smtClean="0">
                <a:solidFill>
                  <a:srgbClr val="C00000"/>
                </a:solidFill>
                <a:latin typeface="Arial Black" panose="020B0A04020102020204" pitchFamily="34" charset="0"/>
              </a:rPr>
              <a:t>Образцы </a:t>
            </a:r>
            <a:r>
              <a:rPr lang="ru-RU" sz="2400" b="1" dirty="0">
                <a:solidFill>
                  <a:srgbClr val="C00000"/>
                </a:solidFill>
                <a:latin typeface="Arial Black" panose="020B0A04020102020204" pitchFamily="34" charset="0"/>
              </a:rPr>
              <a:t>сенсорных коробок </a:t>
            </a:r>
            <a:endParaRPr lang="ru-RU" sz="2400" b="1" dirty="0" smtClean="0">
              <a:solidFill>
                <a:srgbClr val="C00000"/>
              </a:solidFill>
              <a:latin typeface="Arial Black" panose="020B0A04020102020204" pitchFamily="34" charset="0"/>
            </a:endParaRPr>
          </a:p>
          <a:p>
            <a:r>
              <a:rPr lang="ru-RU" sz="2400" b="1" dirty="0" smtClean="0">
                <a:solidFill>
                  <a:srgbClr val="C00000"/>
                </a:solidFill>
                <a:latin typeface="Arial Black" panose="020B0A04020102020204" pitchFamily="34" charset="0"/>
              </a:rPr>
              <a:t>для </a:t>
            </a:r>
            <a:r>
              <a:rPr lang="ru-RU" sz="2400" b="1" dirty="0">
                <a:solidFill>
                  <a:srgbClr val="C00000"/>
                </a:solidFill>
                <a:latin typeface="Arial Black" panose="020B0A04020102020204" pitchFamily="34" charset="0"/>
              </a:rPr>
              <a:t>детей от 3 лет и старше </a:t>
            </a:r>
            <a:endParaRPr lang="ru-RU"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05328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3" name="Прямоугольник 2"/>
          <p:cNvSpPr/>
          <p:nvPr/>
        </p:nvSpPr>
        <p:spPr>
          <a:xfrm>
            <a:off x="257299" y="362635"/>
            <a:ext cx="6096000" cy="830997"/>
          </a:xfrm>
          <a:prstGeom prst="rect">
            <a:avLst/>
          </a:prstGeom>
        </p:spPr>
        <p:txBody>
          <a:bodyPr>
            <a:spAutoFit/>
          </a:bodyPr>
          <a:lstStyle/>
          <a:p>
            <a:r>
              <a:rPr lang="ru-RU" sz="2400" b="1" dirty="0">
                <a:solidFill>
                  <a:srgbClr val="C00000"/>
                </a:solidFill>
                <a:latin typeface="Arial Black" panose="020B0A04020102020204" pitchFamily="34" charset="0"/>
              </a:rPr>
              <a:t>Образцы сенсорных коробок </a:t>
            </a:r>
          </a:p>
          <a:p>
            <a:r>
              <a:rPr lang="ru-RU" sz="2400" b="1" dirty="0">
                <a:solidFill>
                  <a:srgbClr val="C00000"/>
                </a:solidFill>
                <a:latin typeface="Arial Black" panose="020B0A04020102020204" pitchFamily="34" charset="0"/>
              </a:rPr>
              <a:t>для детей от 3 лет и старше </a:t>
            </a:r>
            <a:endParaRPr lang="ru-RU"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83019171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186</TotalTime>
  <Words>356</Words>
  <Application>Microsoft Office PowerPoint</Application>
  <PresentationFormat>Широкоэкранный</PresentationFormat>
  <Paragraphs>50</Paragraphs>
  <Slides>19</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19</vt:i4>
      </vt:variant>
    </vt:vector>
  </HeadingPairs>
  <TitlesOfParts>
    <vt:vector size="29" baseType="lpstr">
      <vt:lpstr>Arial</vt:lpstr>
      <vt:lpstr>Arial Black</vt:lpstr>
      <vt:lpstr>Calibri</vt:lpstr>
      <vt:lpstr>Helvetica</vt:lpstr>
      <vt:lpstr>Roboto</vt:lpstr>
      <vt:lpstr>Times New Roman</vt:lpstr>
      <vt:lpstr>Trebuchet MS</vt:lpstr>
      <vt:lpstr>Wingdings</vt:lpstr>
      <vt:lpstr>Wingdings 3</vt:lpstr>
      <vt:lpstr>Грань</vt:lpstr>
      <vt:lpstr>Чем занять ребёнка дома и в детском саду</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User</cp:lastModifiedBy>
  <cp:revision>28</cp:revision>
  <dcterms:created xsi:type="dcterms:W3CDTF">2021-10-26T04:42:57Z</dcterms:created>
  <dcterms:modified xsi:type="dcterms:W3CDTF">2021-11-24T13:29:34Z</dcterms:modified>
</cp:coreProperties>
</file>